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0" r:id="rId5"/>
    <p:sldId id="267" r:id="rId6"/>
    <p:sldId id="258" r:id="rId7"/>
    <p:sldId id="268" r:id="rId8"/>
    <p:sldId id="270" r:id="rId9"/>
    <p:sldId id="269" r:id="rId10"/>
    <p:sldId id="264" r:id="rId11"/>
    <p:sldId id="266" r:id="rId12"/>
  </p:sldIdLst>
  <p:sldSz cx="18288000" cy="10287000"/>
  <p:notesSz cx="10287000" cy="1828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343"/>
    <a:srgbClr val="FFFFFF"/>
    <a:srgbClr val="FFD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53" d="100"/>
          <a:sy n="53" d="100"/>
        </p:scale>
        <p:origin x="8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1C235-D82F-45BE-934C-2F868799EAF3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A15FF-1224-49E0-8084-F9C048271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88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A15FF-1224-49E0-8084-F9C0482711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7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3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8684" y="6362700"/>
            <a:ext cx="6128346" cy="761164"/>
            <a:chOff x="6078684" y="7109276"/>
            <a:chExt cx="6128346" cy="7611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684" y="7109276"/>
              <a:ext cx="6128346" cy="761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05754" y="2572201"/>
            <a:ext cx="3558850" cy="3584371"/>
            <a:chOff x="16505754" y="2572201"/>
            <a:chExt cx="3558850" cy="3584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 cstate="print"/>
            <a:srcRect t="28748" r="27167"/>
            <a:stretch/>
          </p:blipFill>
          <p:spPr>
            <a:xfrm rot="2700000">
              <a:off x="16492993" y="2584962"/>
              <a:ext cx="3584371" cy="3558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1208" y="7495219"/>
            <a:ext cx="4959745" cy="5715699"/>
            <a:chOff x="14111208" y="7495219"/>
            <a:chExt cx="4959745" cy="57156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700000">
              <a:off x="14111208" y="7495219"/>
              <a:ext cx="4959745" cy="5715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79607" y="2475429"/>
            <a:ext cx="4757703" cy="4774225"/>
            <a:chOff x="-2379607" y="2475429"/>
            <a:chExt cx="4757703" cy="47742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 cstate="print"/>
            <a:srcRect l="16130" b="20081"/>
            <a:stretch/>
          </p:blipFill>
          <p:spPr>
            <a:xfrm rot="2700000">
              <a:off x="-2387868" y="2483690"/>
              <a:ext cx="4774225" cy="4757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417148" y="1349410"/>
            <a:ext cx="6567412" cy="188131"/>
            <a:chOff x="-2417148" y="1349410"/>
            <a:chExt cx="6567412" cy="1881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2417148" y="1349410"/>
              <a:ext cx="6567412" cy="188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5595" y="8488622"/>
            <a:ext cx="6567412" cy="188131"/>
            <a:chOff x="10785595" y="8488622"/>
            <a:chExt cx="6567412" cy="1881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0785595" y="8488622"/>
              <a:ext cx="6567412" cy="18813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B24FAD-A2D2-344F-852F-C645ED23FE06}"/>
              </a:ext>
            </a:extLst>
          </p:cNvPr>
          <p:cNvSpPr txBox="1"/>
          <p:nvPr/>
        </p:nvSpPr>
        <p:spPr>
          <a:xfrm flipH="1">
            <a:off x="6077435" y="6530524"/>
            <a:ext cx="612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소프트웨어공학개론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4FF54-8AF9-0F4A-BC62-987812F6A15C}"/>
              </a:ext>
            </a:extLst>
          </p:cNvPr>
          <p:cNvSpPr txBox="1"/>
          <p:nvPr/>
        </p:nvSpPr>
        <p:spPr>
          <a:xfrm flipH="1">
            <a:off x="5771955" y="7325527"/>
            <a:ext cx="673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최시열</a:t>
            </a:r>
            <a:r>
              <a:rPr lang="en-US" altLang="ko-KR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김도환</a:t>
            </a:r>
            <a:r>
              <a:rPr lang="en-US" altLang="ko-KR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김준석</a:t>
            </a:r>
            <a:r>
              <a:rPr lang="en-US" altLang="ko-KR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박주현</a:t>
            </a:r>
            <a:r>
              <a:rPr lang="en-US" altLang="ko-KR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윤민철</a:t>
            </a:r>
            <a:r>
              <a:rPr lang="en-US" altLang="ko-KR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이수민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28988-0CF2-77BE-D071-6E221FDB46E7}"/>
              </a:ext>
            </a:extLst>
          </p:cNvPr>
          <p:cNvSpPr txBox="1"/>
          <p:nvPr/>
        </p:nvSpPr>
        <p:spPr>
          <a:xfrm>
            <a:off x="3647653" y="3873769"/>
            <a:ext cx="10992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D27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Online</a:t>
            </a:r>
            <a:r>
              <a:rPr lang="ko-KR" altLang="en-US" sz="8000" b="1" dirty="0">
                <a:solidFill>
                  <a:srgbClr val="FFD27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8000" b="1" dirty="0">
                <a:solidFill>
                  <a:srgbClr val="FFD27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Judge Platform</a:t>
            </a:r>
            <a:endParaRPr lang="ko-KR" altLang="en-US" sz="8000" b="1" dirty="0">
              <a:solidFill>
                <a:srgbClr val="FFD277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-110155" y="-234079"/>
            <a:ext cx="18492255" cy="424555"/>
            <a:chOff x="-110155" y="-234079"/>
            <a:chExt cx="18492255" cy="424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0155" y="-234079"/>
              <a:ext cx="18492255" cy="424555"/>
            </a:xfrm>
            <a:prstGeom prst="rect">
              <a:avLst/>
            </a:prstGeom>
          </p:spPr>
        </p:pic>
      </p:grpSp>
      <p:grpSp>
        <p:nvGrpSpPr>
          <p:cNvPr id="2" name="그룹 1006">
            <a:extLst>
              <a:ext uri="{FF2B5EF4-FFF2-40B4-BE49-F238E27FC236}">
                <a16:creationId xmlns:a16="http://schemas.microsoft.com/office/drawing/2014/main" id="{B5D14567-F60A-624F-85DA-0E64A8BDBCA1}"/>
              </a:ext>
            </a:extLst>
          </p:cNvPr>
          <p:cNvGrpSpPr/>
          <p:nvPr/>
        </p:nvGrpSpPr>
        <p:grpSpPr>
          <a:xfrm>
            <a:off x="1365594" y="543611"/>
            <a:ext cx="109524" cy="411705"/>
            <a:chOff x="9884286" y="5922787"/>
            <a:chExt cx="109524" cy="411705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225E2779-C52B-5813-05E5-E93D73BF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4286" y="5922787"/>
              <a:ext cx="109524" cy="41170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D2DF84-6EAD-FE48-B717-B568C58FA4F7}"/>
              </a:ext>
            </a:extLst>
          </p:cNvPr>
          <p:cNvSpPr txBox="1"/>
          <p:nvPr/>
        </p:nvSpPr>
        <p:spPr>
          <a:xfrm flipH="1">
            <a:off x="1753286" y="421921"/>
            <a:ext cx="257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Demo</a:t>
            </a:r>
            <a:endParaRPr lang="ko-KR" altLang="en-US" sz="32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Object 35">
            <a:extLst>
              <a:ext uri="{FF2B5EF4-FFF2-40B4-BE49-F238E27FC236}">
                <a16:creationId xmlns:a16="http://schemas.microsoft.com/office/drawing/2014/main" id="{D7CE26FD-FDD5-EA85-95E4-852D82EDB5F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2803" y="421921"/>
            <a:ext cx="764623" cy="601423"/>
          </a:xfrm>
          <a:prstGeom prst="rect">
            <a:avLst/>
          </a:prstGeom>
        </p:spPr>
      </p:pic>
      <p:pic>
        <p:nvPicPr>
          <p:cNvPr id="5" name="final_concat">
            <a:hlinkClick r:id="" action="ppaction://media"/>
            <a:extLst>
              <a:ext uri="{FF2B5EF4-FFF2-40B4-BE49-F238E27FC236}">
                <a16:creationId xmlns:a16="http://schemas.microsoft.com/office/drawing/2014/main" id="{F1F95B3A-BD7B-EC1D-80EC-F278C3B83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1450" r="11576"/>
          <a:stretch/>
        </p:blipFill>
        <p:spPr>
          <a:xfrm>
            <a:off x="2971800" y="1028700"/>
            <a:ext cx="12496800" cy="913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505754" y="2572201"/>
            <a:ext cx="3558850" cy="3584371"/>
            <a:chOff x="16505754" y="2572201"/>
            <a:chExt cx="3558850" cy="3584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 cstate="print"/>
            <a:srcRect t="28748" r="27167"/>
            <a:stretch/>
          </p:blipFill>
          <p:spPr>
            <a:xfrm rot="2700000">
              <a:off x="16492993" y="2584962"/>
              <a:ext cx="3584371" cy="3558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1208" y="7495219"/>
            <a:ext cx="4959745" cy="5715699"/>
            <a:chOff x="14111208" y="7495219"/>
            <a:chExt cx="4959745" cy="57156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111208" y="7495219"/>
              <a:ext cx="4959745" cy="5715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79607" y="2475429"/>
            <a:ext cx="4757703" cy="4774225"/>
            <a:chOff x="-2379607" y="2475429"/>
            <a:chExt cx="4757703" cy="47742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 cstate="print"/>
            <a:srcRect l="16130" b="20081"/>
            <a:stretch/>
          </p:blipFill>
          <p:spPr>
            <a:xfrm rot="2700000">
              <a:off x="-2387868" y="2483690"/>
              <a:ext cx="4774225" cy="4757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417148" y="1349410"/>
            <a:ext cx="6567412" cy="188131"/>
            <a:chOff x="-2417148" y="1349410"/>
            <a:chExt cx="6567412" cy="1881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-2417148" y="1349410"/>
              <a:ext cx="6567412" cy="188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5595" y="8488622"/>
            <a:ext cx="6567412" cy="188131"/>
            <a:chOff x="10785595" y="8488622"/>
            <a:chExt cx="6567412" cy="1881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0785595" y="8488622"/>
              <a:ext cx="6567412" cy="18813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28988-0CF2-77BE-D071-6E221FDB46E7}"/>
              </a:ext>
            </a:extLst>
          </p:cNvPr>
          <p:cNvSpPr txBox="1"/>
          <p:nvPr/>
        </p:nvSpPr>
        <p:spPr>
          <a:xfrm>
            <a:off x="3647653" y="4481780"/>
            <a:ext cx="10992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500" dirty="0">
                <a:solidFill>
                  <a:srgbClr val="FFD27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9873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095238" cy="10285714"/>
            <a:chOff x="0" y="0"/>
            <a:chExt cx="8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1906" y="2945119"/>
            <a:ext cx="682718" cy="6014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4286" y="3017458"/>
            <a:ext cx="109524" cy="411705"/>
            <a:chOff x="9884286" y="2282641"/>
            <a:chExt cx="109524" cy="4117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4286" y="2282641"/>
              <a:ext cx="109524" cy="411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4286" y="4328093"/>
            <a:ext cx="109524" cy="411705"/>
            <a:chOff x="9884286" y="3192677"/>
            <a:chExt cx="109524" cy="4117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4286" y="5669161"/>
            <a:ext cx="109524" cy="411705"/>
            <a:chOff x="9884286" y="4102714"/>
            <a:chExt cx="109524" cy="411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4286" y="4102714"/>
              <a:ext cx="109524" cy="4117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41906" y="4253394"/>
            <a:ext cx="749604" cy="6014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1906" y="5592102"/>
            <a:ext cx="750290" cy="6014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048" y="4228250"/>
            <a:ext cx="6154231" cy="1836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E395A-671C-3828-3EC5-2AE56A8E01E4}"/>
              </a:ext>
            </a:extLst>
          </p:cNvPr>
          <p:cNvSpPr txBox="1"/>
          <p:nvPr/>
        </p:nvSpPr>
        <p:spPr>
          <a:xfrm flipH="1">
            <a:off x="10271292" y="2930922"/>
            <a:ext cx="257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Timeline</a:t>
            </a:r>
            <a:endParaRPr lang="ko-KR" altLang="en-US" sz="32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ACB98-74BD-6C20-7056-D861D09F963E}"/>
              </a:ext>
            </a:extLst>
          </p:cNvPr>
          <p:cNvSpPr txBox="1"/>
          <p:nvPr/>
        </p:nvSpPr>
        <p:spPr>
          <a:xfrm flipH="1">
            <a:off x="10271292" y="4261717"/>
            <a:ext cx="257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D8868-A8CA-6DE8-1728-00EEF852BD3B}"/>
              </a:ext>
            </a:extLst>
          </p:cNvPr>
          <p:cNvSpPr txBox="1"/>
          <p:nvPr/>
        </p:nvSpPr>
        <p:spPr>
          <a:xfrm flipH="1">
            <a:off x="10271292" y="5565568"/>
            <a:ext cx="257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 기능</a:t>
            </a:r>
            <a:endParaRPr lang="ko-KR" altLang="en-US" sz="32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9979DD48-DBEB-FD09-9847-5FCC9E5A7B54}"/>
              </a:ext>
            </a:extLst>
          </p:cNvPr>
          <p:cNvGrpSpPr/>
          <p:nvPr/>
        </p:nvGrpSpPr>
        <p:grpSpPr>
          <a:xfrm>
            <a:off x="9883600" y="6983696"/>
            <a:ext cx="109524" cy="411705"/>
            <a:chOff x="9884286" y="5012750"/>
            <a:chExt cx="109524" cy="411705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A671E64C-EADE-6C18-550E-823BC4FBE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4286" y="5012750"/>
              <a:ext cx="109524" cy="411705"/>
            </a:xfrm>
            <a:prstGeom prst="rect">
              <a:avLst/>
            </a:prstGeom>
          </p:spPr>
        </p:pic>
      </p:grpSp>
      <p:pic>
        <p:nvPicPr>
          <p:cNvPr id="14" name="Object 35">
            <a:extLst>
              <a:ext uri="{FF2B5EF4-FFF2-40B4-BE49-F238E27FC236}">
                <a16:creationId xmlns:a16="http://schemas.microsoft.com/office/drawing/2014/main" id="{636EE8DB-FF7C-3D10-96FF-7C112C92E29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41220" y="6904277"/>
            <a:ext cx="764623" cy="601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1EE501-C494-7D64-4A73-C5344DE87F20}"/>
              </a:ext>
            </a:extLst>
          </p:cNvPr>
          <p:cNvSpPr txBox="1"/>
          <p:nvPr/>
        </p:nvSpPr>
        <p:spPr>
          <a:xfrm flipH="1">
            <a:off x="10271292" y="6862780"/>
            <a:ext cx="257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Demo</a:t>
            </a:r>
            <a:endParaRPr lang="ko-KR" altLang="en-US" sz="32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0" y="0"/>
            <a:ext cx="18285714" cy="190476"/>
            <a:chOff x="0" y="0"/>
            <a:chExt cx="18285714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0476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CD4BA11D-CA44-C5C5-7128-91D09C7632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14" y="460149"/>
            <a:ext cx="682718" cy="601423"/>
          </a:xfrm>
          <a:prstGeom prst="rect">
            <a:avLst/>
          </a:prstGeom>
        </p:spPr>
      </p:pic>
      <p:grpSp>
        <p:nvGrpSpPr>
          <p:cNvPr id="4" name="그룹 1002">
            <a:extLst>
              <a:ext uri="{FF2B5EF4-FFF2-40B4-BE49-F238E27FC236}">
                <a16:creationId xmlns:a16="http://schemas.microsoft.com/office/drawing/2014/main" id="{3509BB98-58A2-B932-2F40-C22C39309618}"/>
              </a:ext>
            </a:extLst>
          </p:cNvPr>
          <p:cNvGrpSpPr/>
          <p:nvPr/>
        </p:nvGrpSpPr>
        <p:grpSpPr>
          <a:xfrm>
            <a:off x="1365594" y="532488"/>
            <a:ext cx="109524" cy="411705"/>
            <a:chOff x="9884286" y="2282641"/>
            <a:chExt cx="109524" cy="411705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351BEBB9-C8C4-7641-9917-E6D1455A3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286" y="2282641"/>
              <a:ext cx="109524" cy="4117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5482F5-D64F-32C3-FA28-4D2B052F3578}"/>
              </a:ext>
            </a:extLst>
          </p:cNvPr>
          <p:cNvSpPr txBox="1"/>
          <p:nvPr/>
        </p:nvSpPr>
        <p:spPr>
          <a:xfrm flipH="1">
            <a:off x="1834780" y="40691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Timeline</a:t>
            </a:r>
            <a:endParaRPr lang="ko-KR" altLang="en-US" sz="40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C49FDD7B-8142-9AF9-8D1E-30BB8816F674}"/>
              </a:ext>
            </a:extLst>
          </p:cNvPr>
          <p:cNvSpPr/>
          <p:nvPr/>
        </p:nvSpPr>
        <p:spPr>
          <a:xfrm>
            <a:off x="2060568" y="2827831"/>
            <a:ext cx="14163970" cy="592046"/>
          </a:xfrm>
          <a:prstGeom prst="rightArrow">
            <a:avLst>
              <a:gd name="adj1" fmla="val 50000"/>
              <a:gd name="adj2" fmla="val 57940"/>
            </a:avLst>
          </a:prstGeom>
          <a:solidFill>
            <a:srgbClr val="FFD2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3;p3">
            <a:extLst>
              <a:ext uri="{FF2B5EF4-FFF2-40B4-BE49-F238E27FC236}">
                <a16:creationId xmlns:a16="http://schemas.microsoft.com/office/drawing/2014/main" id="{53744C5F-50D8-5CB0-5F27-D02396227215}"/>
              </a:ext>
            </a:extLst>
          </p:cNvPr>
          <p:cNvSpPr txBox="1"/>
          <p:nvPr/>
        </p:nvSpPr>
        <p:spPr>
          <a:xfrm>
            <a:off x="5964123" y="3702095"/>
            <a:ext cx="25677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11/4</a:t>
            </a:r>
            <a:endParaRPr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Prototype </a:t>
            </a: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배포</a:t>
            </a:r>
            <a:endParaRPr sz="2400" b="1" dirty="0">
              <a:solidFill>
                <a:srgbClr val="366092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18" name="Google Shape;114;p3">
            <a:extLst>
              <a:ext uri="{FF2B5EF4-FFF2-40B4-BE49-F238E27FC236}">
                <a16:creationId xmlns:a16="http://schemas.microsoft.com/office/drawing/2014/main" id="{26F3B137-E09D-E88F-1B40-3A67DD96A6D6}"/>
              </a:ext>
            </a:extLst>
          </p:cNvPr>
          <p:cNvSpPr txBox="1"/>
          <p:nvPr/>
        </p:nvSpPr>
        <p:spPr>
          <a:xfrm>
            <a:off x="9648603" y="3759256"/>
            <a:ext cx="234359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11/18</a:t>
            </a:r>
            <a:endParaRPr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Beta </a:t>
            </a: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버전</a:t>
            </a: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배포</a:t>
            </a:r>
            <a:endParaRPr sz="2400" b="1" dirty="0">
              <a:solidFill>
                <a:srgbClr val="366092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ACD5E973-F007-42E5-E18E-A05C2488C98B}"/>
              </a:ext>
            </a:extLst>
          </p:cNvPr>
          <p:cNvSpPr txBox="1"/>
          <p:nvPr/>
        </p:nvSpPr>
        <p:spPr>
          <a:xfrm>
            <a:off x="2356398" y="5020874"/>
            <a:ext cx="260240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React/Django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배경지식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공부</a:t>
            </a:r>
            <a:endParaRPr lang="en-US"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Front/Back </a:t>
            </a:r>
            <a:b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역할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분담</a:t>
            </a:r>
            <a:endParaRPr lang="en-US"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전체적인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b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레이아웃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구상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23" name="Google Shape;119;p3">
            <a:extLst>
              <a:ext uri="{FF2B5EF4-FFF2-40B4-BE49-F238E27FC236}">
                <a16:creationId xmlns:a16="http://schemas.microsoft.com/office/drawing/2014/main" id="{0BD87D9F-15BA-123D-FFDD-8AB565D0CD1F}"/>
              </a:ext>
            </a:extLst>
          </p:cNvPr>
          <p:cNvSpPr txBox="1"/>
          <p:nvPr/>
        </p:nvSpPr>
        <p:spPr>
          <a:xfrm>
            <a:off x="5871851" y="5020874"/>
            <a:ext cx="275230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단위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모듈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모두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b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구현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완료</a:t>
            </a:r>
            <a:endParaRPr sz="1800" b="1" dirty="0">
              <a:solidFill>
                <a:srgbClr val="262626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Front – Back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통신</a:t>
            </a:r>
            <a:endParaRPr sz="1800" b="1" dirty="0">
              <a:solidFill>
                <a:srgbClr val="262626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구동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가능한</a:t>
            </a: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b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DB less </a:t>
            </a:r>
            <a:r>
              <a:rPr lang="en-US" sz="1800" b="1" dirty="0" err="1">
                <a:solidFill>
                  <a:srgbClr val="26262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버전</a:t>
            </a:r>
            <a:endParaRPr sz="1800" b="1" dirty="0">
              <a:solidFill>
                <a:srgbClr val="262626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24" name="Google Shape;120;p3">
            <a:extLst>
              <a:ext uri="{FF2B5EF4-FFF2-40B4-BE49-F238E27FC236}">
                <a16:creationId xmlns:a16="http://schemas.microsoft.com/office/drawing/2014/main" id="{91D6D5FF-9EA3-9375-058B-4B4FD00A9DB8}"/>
              </a:ext>
            </a:extLst>
          </p:cNvPr>
          <p:cNvSpPr txBox="1"/>
          <p:nvPr/>
        </p:nvSpPr>
        <p:spPr>
          <a:xfrm>
            <a:off x="2269356" y="3733657"/>
            <a:ext cx="27764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10/7</a:t>
            </a:r>
            <a:endParaRPr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프로젝트</a:t>
            </a: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시작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26" name="Google Shape;121;p3">
            <a:extLst>
              <a:ext uri="{FF2B5EF4-FFF2-40B4-BE49-F238E27FC236}">
                <a16:creationId xmlns:a16="http://schemas.microsoft.com/office/drawing/2014/main" id="{337C7FF0-DF57-13FD-42AA-F7983E9A6E01}"/>
              </a:ext>
            </a:extLst>
          </p:cNvPr>
          <p:cNvSpPr txBox="1"/>
          <p:nvPr/>
        </p:nvSpPr>
        <p:spPr>
          <a:xfrm>
            <a:off x="9663843" y="5020874"/>
            <a:ext cx="25908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요구사항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모두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b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충족한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버전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DB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구축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및 </a:t>
            </a:r>
            <a:b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</a:b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보안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향상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cxnSp>
        <p:nvCxnSpPr>
          <p:cNvPr id="27" name="Google Shape;122;p3">
            <a:extLst>
              <a:ext uri="{FF2B5EF4-FFF2-40B4-BE49-F238E27FC236}">
                <a16:creationId xmlns:a16="http://schemas.microsoft.com/office/drawing/2014/main" id="{4A472B49-58F3-5BDD-294C-20E6921A5A11}"/>
              </a:ext>
            </a:extLst>
          </p:cNvPr>
          <p:cNvCxnSpPr/>
          <p:nvPr/>
        </p:nvCxnSpPr>
        <p:spPr>
          <a:xfrm>
            <a:off x="3657600" y="2727474"/>
            <a:ext cx="0" cy="885430"/>
          </a:xfrm>
          <a:prstGeom prst="straightConnector1">
            <a:avLst/>
          </a:prstGeom>
          <a:noFill/>
          <a:ln w="31750" cap="flat" cmpd="sng">
            <a:solidFill>
              <a:srgbClr val="213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123;p3">
            <a:extLst>
              <a:ext uri="{FF2B5EF4-FFF2-40B4-BE49-F238E27FC236}">
                <a16:creationId xmlns:a16="http://schemas.microsoft.com/office/drawing/2014/main" id="{2CC0BB56-048C-D583-BED3-B462E7A3CE3A}"/>
              </a:ext>
            </a:extLst>
          </p:cNvPr>
          <p:cNvSpPr txBox="1"/>
          <p:nvPr/>
        </p:nvSpPr>
        <p:spPr>
          <a:xfrm>
            <a:off x="13602676" y="3717731"/>
            <a:ext cx="18394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12/2</a:t>
            </a:r>
            <a:endParaRPr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최종</a:t>
            </a:r>
            <a:r>
              <a:rPr lang="en-US" sz="2400" b="1" dirty="0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2400" b="1" dirty="0" err="1">
                <a:solidFill>
                  <a:srgbClr val="36609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발표</a:t>
            </a:r>
            <a:endParaRPr sz="24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sp>
        <p:nvSpPr>
          <p:cNvPr id="32" name="Google Shape;125;p3">
            <a:extLst>
              <a:ext uri="{FF2B5EF4-FFF2-40B4-BE49-F238E27FC236}">
                <a16:creationId xmlns:a16="http://schemas.microsoft.com/office/drawing/2014/main" id="{7726536B-34F5-03A6-57E5-03DE51200105}"/>
              </a:ext>
            </a:extLst>
          </p:cNvPr>
          <p:cNvSpPr txBox="1"/>
          <p:nvPr/>
        </p:nvSpPr>
        <p:spPr>
          <a:xfrm>
            <a:off x="13150784" y="5020874"/>
            <a:ext cx="330841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Fine tuning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완료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Figma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활용한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UI/UX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발전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완료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부가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기능</a:t>
            </a:r>
            <a:r>
              <a:rPr lang="en-US" sz="1800" b="1" dirty="0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rPr>
              <a:t>탑재</a:t>
            </a:r>
            <a:endParaRPr sz="1800" b="1" dirty="0">
              <a:solidFill>
                <a:schemeClr val="dk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sym typeface="Arial"/>
            </a:endParaRPr>
          </a:p>
        </p:txBody>
      </p:sp>
      <p:cxnSp>
        <p:nvCxnSpPr>
          <p:cNvPr id="42" name="Google Shape;122;p3">
            <a:extLst>
              <a:ext uri="{FF2B5EF4-FFF2-40B4-BE49-F238E27FC236}">
                <a16:creationId xmlns:a16="http://schemas.microsoft.com/office/drawing/2014/main" id="{1111FA1C-F7F8-C77D-4684-6DEBD0CE0F22}"/>
              </a:ext>
            </a:extLst>
          </p:cNvPr>
          <p:cNvCxnSpPr/>
          <p:nvPr/>
        </p:nvCxnSpPr>
        <p:spPr>
          <a:xfrm>
            <a:off x="7248004" y="2681139"/>
            <a:ext cx="0" cy="885430"/>
          </a:xfrm>
          <a:prstGeom prst="straightConnector1">
            <a:avLst/>
          </a:prstGeom>
          <a:noFill/>
          <a:ln w="31750" cap="flat" cmpd="sng">
            <a:solidFill>
              <a:srgbClr val="213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122;p3">
            <a:extLst>
              <a:ext uri="{FF2B5EF4-FFF2-40B4-BE49-F238E27FC236}">
                <a16:creationId xmlns:a16="http://schemas.microsoft.com/office/drawing/2014/main" id="{705CA513-DCAA-FCC6-F25B-B3B7F6DFFAC5}"/>
              </a:ext>
            </a:extLst>
          </p:cNvPr>
          <p:cNvCxnSpPr/>
          <p:nvPr/>
        </p:nvCxnSpPr>
        <p:spPr>
          <a:xfrm>
            <a:off x="10820400" y="2681139"/>
            <a:ext cx="0" cy="885430"/>
          </a:xfrm>
          <a:prstGeom prst="straightConnector1">
            <a:avLst/>
          </a:prstGeom>
          <a:noFill/>
          <a:ln w="31750" cap="flat" cmpd="sng">
            <a:solidFill>
              <a:srgbClr val="213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122;p3">
            <a:extLst>
              <a:ext uri="{FF2B5EF4-FFF2-40B4-BE49-F238E27FC236}">
                <a16:creationId xmlns:a16="http://schemas.microsoft.com/office/drawing/2014/main" id="{89A8EE48-5AF5-BFD6-FB83-08ECB69A6741}"/>
              </a:ext>
            </a:extLst>
          </p:cNvPr>
          <p:cNvCxnSpPr/>
          <p:nvPr/>
        </p:nvCxnSpPr>
        <p:spPr>
          <a:xfrm>
            <a:off x="14522384" y="2681139"/>
            <a:ext cx="0" cy="885430"/>
          </a:xfrm>
          <a:prstGeom prst="straightConnector1">
            <a:avLst/>
          </a:prstGeom>
          <a:noFill/>
          <a:ln w="31750" cap="flat" cmpd="sng">
            <a:solidFill>
              <a:srgbClr val="213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26;p3">
            <a:extLst>
              <a:ext uri="{FF2B5EF4-FFF2-40B4-BE49-F238E27FC236}">
                <a16:creationId xmlns:a16="http://schemas.microsoft.com/office/drawing/2014/main" id="{31011807-7384-AEF2-AE27-74BDE5251536}"/>
              </a:ext>
            </a:extLst>
          </p:cNvPr>
          <p:cNvSpPr/>
          <p:nvPr/>
        </p:nvSpPr>
        <p:spPr>
          <a:xfrm>
            <a:off x="14408086" y="2944793"/>
            <a:ext cx="228599" cy="358122"/>
          </a:xfrm>
          <a:prstGeom prst="rect">
            <a:avLst/>
          </a:prstGeom>
          <a:solidFill>
            <a:srgbClr val="FF0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5D98C1C5-5962-7AD2-B1ED-99A1DC7A7588}"/>
              </a:ext>
            </a:extLst>
          </p:cNvPr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47" name="Object 4">
              <a:extLst>
                <a:ext uri="{FF2B5EF4-FFF2-40B4-BE49-F238E27FC236}">
                  <a16:creationId xmlns:a16="http://schemas.microsoft.com/office/drawing/2014/main" id="{17C9CAA7-0CA7-1388-E558-162ABAC1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97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9AFBEB2-3BBF-8994-7FA1-8B22BCF38ED8}"/>
              </a:ext>
            </a:extLst>
          </p:cNvPr>
          <p:cNvGrpSpPr/>
          <p:nvPr/>
        </p:nvGrpSpPr>
        <p:grpSpPr>
          <a:xfrm>
            <a:off x="1365594" y="545958"/>
            <a:ext cx="109524" cy="411705"/>
            <a:chOff x="9884286" y="3192677"/>
            <a:chExt cx="109524" cy="41170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4A9928C4-DAC7-3E34-7655-C7EC72A9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pic>
        <p:nvPicPr>
          <p:cNvPr id="7" name="Object 33">
            <a:extLst>
              <a:ext uri="{FF2B5EF4-FFF2-40B4-BE49-F238E27FC236}">
                <a16:creationId xmlns:a16="http://schemas.microsoft.com/office/drawing/2014/main" id="{275C9D47-1917-F46B-EC2D-8EA021F9A2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71259"/>
            <a:ext cx="749604" cy="60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2AF58-4EE7-7268-4B59-13E06A8BC342}"/>
              </a:ext>
            </a:extLst>
          </p:cNvPr>
          <p:cNvSpPr txBox="1"/>
          <p:nvPr/>
        </p:nvSpPr>
        <p:spPr>
          <a:xfrm flipH="1">
            <a:off x="1767894" y="41802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방식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C6682E-7AC0-6CB2-726D-5797A2CDFFFB}"/>
              </a:ext>
            </a:extLst>
          </p:cNvPr>
          <p:cNvGrpSpPr/>
          <p:nvPr/>
        </p:nvGrpSpPr>
        <p:grpSpPr>
          <a:xfrm>
            <a:off x="1239818" y="8513001"/>
            <a:ext cx="15806076" cy="1022189"/>
            <a:chOff x="1981200" y="4806086"/>
            <a:chExt cx="15806076" cy="10221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2513B8F-1BB1-0FD4-BE56-55D367C1ACB8}"/>
                </a:ext>
              </a:extLst>
            </p:cNvPr>
            <p:cNvSpPr/>
            <p:nvPr/>
          </p:nvSpPr>
          <p:spPr>
            <a:xfrm>
              <a:off x="1981200" y="4806086"/>
              <a:ext cx="15806076" cy="1022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49FE18-502B-1757-BB59-7D66B4B60018}"/>
                </a:ext>
              </a:extLst>
            </p:cNvPr>
            <p:cNvSpPr txBox="1"/>
            <p:nvPr/>
          </p:nvSpPr>
          <p:spPr>
            <a:xfrm flipH="1">
              <a:off x="2036781" y="4994014"/>
              <a:ext cx="1569491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3600"/>
              </a:pPr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Front/Back </a:t>
              </a:r>
              <a:r>
                <a:rPr lang="ko-KR" altLang="en-US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별도의 </a:t>
              </a:r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Branch </a:t>
              </a:r>
              <a:r>
                <a:rPr lang="ko-KR" altLang="en-US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작업 후 </a:t>
              </a:r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Merge Pul</a:t>
              </a:r>
              <a:r>
                <a:rPr lang="en-US" altLang="ko-KR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l Request (Version Control)</a:t>
              </a:r>
              <a:endParaRPr lang="en-US" altLang="ko-KR" sz="36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C1BC8F-0607-9C88-AAF6-0A5433C2839B}"/>
              </a:ext>
            </a:extLst>
          </p:cNvPr>
          <p:cNvGrpSpPr/>
          <p:nvPr/>
        </p:nvGrpSpPr>
        <p:grpSpPr>
          <a:xfrm>
            <a:off x="1335114" y="1712906"/>
            <a:ext cx="15806076" cy="1022189"/>
            <a:chOff x="1981200" y="4806086"/>
            <a:chExt cx="15806076" cy="10221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F62DACB-F70B-397B-4A37-9A5D81BE1384}"/>
                </a:ext>
              </a:extLst>
            </p:cNvPr>
            <p:cNvSpPr/>
            <p:nvPr/>
          </p:nvSpPr>
          <p:spPr>
            <a:xfrm>
              <a:off x="1981200" y="4806086"/>
              <a:ext cx="15806076" cy="1022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0408B4-42FB-4CAC-3146-481688A5BA60}"/>
                </a:ext>
              </a:extLst>
            </p:cNvPr>
            <p:cNvSpPr txBox="1"/>
            <p:nvPr/>
          </p:nvSpPr>
          <p:spPr>
            <a:xfrm flipH="1">
              <a:off x="2036781" y="4994014"/>
              <a:ext cx="1569491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Front-End 3</a:t>
              </a:r>
              <a:r>
                <a:rPr lang="ko-KR" altLang="en-US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명 </a:t>
              </a:r>
              <a:r>
                <a:rPr lang="en-US" altLang="ko-KR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/ </a:t>
              </a:r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Back-End 3</a:t>
              </a:r>
              <a:r>
                <a:rPr lang="ko-KR" altLang="en-US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명 구성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B86213-DB80-006C-B77F-FAEBBA1A83FD}"/>
              </a:ext>
            </a:extLst>
          </p:cNvPr>
          <p:cNvGrpSpPr/>
          <p:nvPr/>
        </p:nvGrpSpPr>
        <p:grpSpPr>
          <a:xfrm>
            <a:off x="1239818" y="5115038"/>
            <a:ext cx="15806076" cy="1022189"/>
            <a:chOff x="1981200" y="4806086"/>
            <a:chExt cx="15806076" cy="10221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15F4522-D9AD-93DF-FA14-932733A22F0A}"/>
                </a:ext>
              </a:extLst>
            </p:cNvPr>
            <p:cNvSpPr/>
            <p:nvPr/>
          </p:nvSpPr>
          <p:spPr>
            <a:xfrm>
              <a:off x="1981200" y="4806086"/>
              <a:ext cx="15806076" cy="1022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25CB34-15FD-6D78-B473-0BC91C2CC387}"/>
                </a:ext>
              </a:extLst>
            </p:cNvPr>
            <p:cNvSpPr txBox="1"/>
            <p:nvPr/>
          </p:nvSpPr>
          <p:spPr>
            <a:xfrm flipH="1">
              <a:off x="2036781" y="4994014"/>
              <a:ext cx="1569491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단위 모듈 테스트를 위한 테스트 코드 작성</a:t>
              </a:r>
              <a:r>
                <a:rPr lang="en-US" altLang="ko-KR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 (TDD)</a:t>
              </a:r>
              <a:endParaRPr lang="ko-KR" altLang="en-US" sz="3600" b="0" i="0" u="none" strike="noStrike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DA012A1-AEB3-531C-DC0B-F5A63A1079D9}"/>
              </a:ext>
            </a:extLst>
          </p:cNvPr>
          <p:cNvGrpSpPr/>
          <p:nvPr/>
        </p:nvGrpSpPr>
        <p:grpSpPr>
          <a:xfrm>
            <a:off x="1239818" y="3411887"/>
            <a:ext cx="15806076" cy="1022189"/>
            <a:chOff x="1981200" y="4806086"/>
            <a:chExt cx="15806076" cy="10221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08CFA5-1369-01EF-B298-707DA9FEC1CA}"/>
                </a:ext>
              </a:extLst>
            </p:cNvPr>
            <p:cNvSpPr/>
            <p:nvPr/>
          </p:nvSpPr>
          <p:spPr>
            <a:xfrm>
              <a:off x="1981200" y="4806086"/>
              <a:ext cx="15806076" cy="1022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3F09FF-D45D-B9FB-830D-5601AB0289AA}"/>
                </a:ext>
              </a:extLst>
            </p:cNvPr>
            <p:cNvSpPr txBox="1"/>
            <p:nvPr/>
          </p:nvSpPr>
          <p:spPr>
            <a:xfrm flipH="1">
              <a:off x="2036781" y="4994014"/>
              <a:ext cx="1569491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Skeleton Code</a:t>
              </a:r>
              <a:r>
                <a:rPr lang="ko-KR" altLang="en-US" sz="3600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를 짠 뒤 세부 기능 모듈화</a:t>
              </a:r>
              <a:endParaRPr lang="ko-KR" altLang="en-US" sz="3600" b="0" i="0" u="none" strike="noStrike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3A73D04-7569-CE5E-873D-AE337D9265C5}"/>
              </a:ext>
            </a:extLst>
          </p:cNvPr>
          <p:cNvGrpSpPr/>
          <p:nvPr/>
        </p:nvGrpSpPr>
        <p:grpSpPr>
          <a:xfrm>
            <a:off x="1239818" y="6809850"/>
            <a:ext cx="15806076" cy="1022189"/>
            <a:chOff x="1981200" y="4806086"/>
            <a:chExt cx="15806076" cy="10221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CFE3111-A8B9-D129-E2D8-D39F57B50CD1}"/>
                </a:ext>
              </a:extLst>
            </p:cNvPr>
            <p:cNvSpPr/>
            <p:nvPr/>
          </p:nvSpPr>
          <p:spPr>
            <a:xfrm>
              <a:off x="1981200" y="4806086"/>
              <a:ext cx="15806076" cy="1022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8148C5-528A-B665-D78E-D0BEA3664982}"/>
                </a:ext>
              </a:extLst>
            </p:cNvPr>
            <p:cNvSpPr txBox="1"/>
            <p:nvPr/>
          </p:nvSpPr>
          <p:spPr>
            <a:xfrm flipH="1">
              <a:off x="2036781" y="4994014"/>
              <a:ext cx="1569491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각자 단위 모듈 개발 후 </a:t>
              </a:r>
              <a:r>
                <a:rPr lang="en-US" altLang="ko-KR" sz="3600" b="0" i="0" u="none" strike="noStrike" dirty="0">
                  <a:latin typeface="08서울남산체 B" panose="02020603020101020101" pitchFamily="18" charset="-127"/>
                  <a:ea typeface="08서울남산체 B" panose="02020603020101020101" pitchFamily="18" charset="-127"/>
                  <a:sym typeface="Arial"/>
                </a:rPr>
                <a:t>Integration</a:t>
              </a:r>
              <a:endParaRPr lang="ko-KR" altLang="en-US" sz="3600" b="0" i="0" u="none" strike="noStrike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9AFBEB2-3BBF-8994-7FA1-8B22BCF38ED8}"/>
              </a:ext>
            </a:extLst>
          </p:cNvPr>
          <p:cNvGrpSpPr/>
          <p:nvPr/>
        </p:nvGrpSpPr>
        <p:grpSpPr>
          <a:xfrm>
            <a:off x="1365594" y="545958"/>
            <a:ext cx="109524" cy="411705"/>
            <a:chOff x="9884286" y="3192677"/>
            <a:chExt cx="109524" cy="41170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4A9928C4-DAC7-3E34-7655-C7EC72A9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pic>
        <p:nvPicPr>
          <p:cNvPr id="7" name="Object 33">
            <a:extLst>
              <a:ext uri="{FF2B5EF4-FFF2-40B4-BE49-F238E27FC236}">
                <a16:creationId xmlns:a16="http://schemas.microsoft.com/office/drawing/2014/main" id="{275C9D47-1917-F46B-EC2D-8EA021F9A2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71259"/>
            <a:ext cx="749604" cy="60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2AF58-4EE7-7268-4B59-13E06A8BC342}"/>
              </a:ext>
            </a:extLst>
          </p:cNvPr>
          <p:cNvSpPr txBox="1"/>
          <p:nvPr/>
        </p:nvSpPr>
        <p:spPr>
          <a:xfrm flipH="1">
            <a:off x="1767894" y="41802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방식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3AFDD-0E46-F3FC-D04D-70CD2EC11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89" y="1666851"/>
            <a:ext cx="6858000" cy="667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E1953-DD06-A8BD-B8FE-C8110B968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247900"/>
            <a:ext cx="8077259" cy="6091600"/>
          </a:xfrm>
          <a:prstGeom prst="rect">
            <a:avLst/>
          </a:prstGeom>
        </p:spPr>
      </p:pic>
      <p:pic>
        <p:nvPicPr>
          <p:cNvPr id="1026" name="Picture 2" descr="Notion 사용법 간단 정리">
            <a:extLst>
              <a:ext uri="{FF2B5EF4-FFF2-40B4-BE49-F238E27FC236}">
                <a16:creationId xmlns:a16="http://schemas.microsoft.com/office/drawing/2014/main" id="{4A697738-561D-8B4E-2947-C924A303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339500"/>
            <a:ext cx="3539280" cy="17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Guide for Beginners | Analytics Vidhya">
            <a:extLst>
              <a:ext uri="{FF2B5EF4-FFF2-40B4-BE49-F238E27FC236}">
                <a16:creationId xmlns:a16="http://schemas.microsoft.com/office/drawing/2014/main" id="{382020C2-8FD2-AD8D-746C-548CD39B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8437503"/>
            <a:ext cx="2971800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7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0" y="0"/>
            <a:ext cx="18285714" cy="190476"/>
            <a:chOff x="0" y="0"/>
            <a:chExt cx="18285714" cy="190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0476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0FD3D29D-BADC-06F3-4632-E49FDD567BC2}"/>
              </a:ext>
            </a:extLst>
          </p:cNvPr>
          <p:cNvGrpSpPr/>
          <p:nvPr/>
        </p:nvGrpSpPr>
        <p:grpSpPr>
          <a:xfrm>
            <a:off x="1365594" y="537208"/>
            <a:ext cx="109524" cy="411705"/>
            <a:chOff x="9884286" y="4102714"/>
            <a:chExt cx="109524" cy="411705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381E8CC-6EA0-9563-907D-F4B596CF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4102714"/>
              <a:ext cx="109524" cy="411705"/>
            </a:xfrm>
            <a:prstGeom prst="rect">
              <a:avLst/>
            </a:prstGeom>
          </p:spPr>
        </p:pic>
      </p:grpSp>
      <p:pic>
        <p:nvPicPr>
          <p:cNvPr id="14" name="Object 34">
            <a:extLst>
              <a:ext uri="{FF2B5EF4-FFF2-40B4-BE49-F238E27FC236}">
                <a16:creationId xmlns:a16="http://schemas.microsoft.com/office/drawing/2014/main" id="{EFCE5141-AB87-8143-041E-9D23CD5D0D6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60149"/>
            <a:ext cx="750290" cy="601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ABE165-0C3C-FE39-39A6-AAD1D94FC72B}"/>
              </a:ext>
            </a:extLst>
          </p:cNvPr>
          <p:cNvSpPr txBox="1"/>
          <p:nvPr/>
        </p:nvSpPr>
        <p:spPr>
          <a:xfrm flipH="1">
            <a:off x="1767208" y="38911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 기능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3062F7-0C77-1BEE-0C65-16287C3A438E}"/>
              </a:ext>
            </a:extLst>
          </p:cNvPr>
          <p:cNvSpPr/>
          <p:nvPr/>
        </p:nvSpPr>
        <p:spPr>
          <a:xfrm>
            <a:off x="1183309" y="1790583"/>
            <a:ext cx="15919096" cy="4496721"/>
          </a:xfrm>
          <a:prstGeom prst="round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AC03B-1A77-CD83-046A-60968B9B0A0E}"/>
              </a:ext>
            </a:extLst>
          </p:cNvPr>
          <p:cNvSpPr txBox="1"/>
          <p:nvPr/>
        </p:nvSpPr>
        <p:spPr>
          <a:xfrm flipH="1">
            <a:off x="1767208" y="2213749"/>
            <a:ext cx="246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13343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Front-end</a:t>
            </a:r>
            <a:endParaRPr lang="ko-KR" altLang="en-US" sz="3600" b="1" dirty="0">
              <a:solidFill>
                <a:srgbClr val="213343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78DD7-4EC9-5C10-F258-1F3EA281ADB3}"/>
              </a:ext>
            </a:extLst>
          </p:cNvPr>
          <p:cNvSpPr txBox="1"/>
          <p:nvPr/>
        </p:nvSpPr>
        <p:spPr>
          <a:xfrm>
            <a:off x="1767208" y="2898180"/>
            <a:ext cx="12543151" cy="301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85750">
              <a:lnSpc>
                <a:spcPct val="200000"/>
              </a:lnSpc>
              <a:spcBef>
                <a:spcPts val="500"/>
              </a:spcBef>
              <a:buClr>
                <a:srgbClr val="404040"/>
              </a:buClr>
              <a:buSzPts val="3200"/>
              <a:buFont typeface="Arial" panose="020B0604020202020204" pitchFamily="34" charset="0"/>
              <a:buChar char="•"/>
            </a:pPr>
            <a:r>
              <a:rPr lang="ko-KR" altLang="en-US" sz="3200" b="0" i="0" u="none" strike="noStrike" cap="none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실전 대비 컬러 테마 </a:t>
            </a:r>
            <a:r>
              <a:rPr lang="en-US" altLang="ko-KR" sz="3200" b="0" i="0" u="none" strike="noStrike" cap="none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(Theme: Programmers, </a:t>
            </a:r>
            <a:r>
              <a:rPr lang="en-US" altLang="ko-KR" sz="3200" b="0" i="0" u="none" strike="noStrike" cap="none" dirty="0" err="1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HackerRank</a:t>
            </a:r>
            <a:r>
              <a:rPr lang="en-US" altLang="ko-KR" sz="3200" b="0" i="0" u="none" strike="noStrike" cap="none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)</a:t>
            </a:r>
          </a:p>
          <a:p>
            <a:pPr marL="628650" indent="-285750">
              <a:lnSpc>
                <a:spcPct val="200000"/>
              </a:lnSpc>
              <a:spcBef>
                <a:spcPts val="500"/>
              </a:spcBef>
              <a:buClr>
                <a:srgbClr val="404040"/>
              </a:buClr>
              <a:buSzPts val="3200"/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한글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/</a:t>
            </a: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영어 다국어 지원 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(</a:t>
            </a: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영어 문제 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DB </a:t>
            </a: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구축 완료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)</a:t>
            </a:r>
          </a:p>
          <a:p>
            <a:pPr marL="628650" indent="-285750">
              <a:lnSpc>
                <a:spcPct val="200000"/>
              </a:lnSpc>
              <a:spcBef>
                <a:spcPts val="500"/>
              </a:spcBef>
              <a:buClr>
                <a:srgbClr val="404040"/>
              </a:buClr>
              <a:buSzPts val="3200"/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풀이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/</a:t>
            </a: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실행</a:t>
            </a:r>
            <a:r>
              <a:rPr lang="en-US" altLang="ko-KR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/</a:t>
            </a:r>
            <a:r>
              <a:rPr lang="ko-KR" altLang="en-US" sz="32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채점 화면과 제출화면 구분을 통한 집중환경 제공</a:t>
            </a:r>
            <a:endParaRPr lang="en-US" altLang="ko-KR" sz="32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12C6EDB-375B-9B6F-748C-E653025D1408}"/>
              </a:ext>
            </a:extLst>
          </p:cNvPr>
          <p:cNvSpPr/>
          <p:nvPr/>
        </p:nvSpPr>
        <p:spPr>
          <a:xfrm>
            <a:off x="1183309" y="6690440"/>
            <a:ext cx="15919096" cy="3329860"/>
          </a:xfrm>
          <a:prstGeom prst="roundRect">
            <a:avLst/>
          </a:prstGeom>
          <a:solidFill>
            <a:srgbClr val="21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B8E242-2F00-6184-C798-1EF25ED294BA}"/>
              </a:ext>
            </a:extLst>
          </p:cNvPr>
          <p:cNvSpPr txBox="1"/>
          <p:nvPr/>
        </p:nvSpPr>
        <p:spPr>
          <a:xfrm flipH="1">
            <a:off x="1767208" y="6822053"/>
            <a:ext cx="246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Back-end</a:t>
            </a:r>
            <a:endParaRPr lang="ko-KR" altLang="en-US" sz="3600" b="1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6017-3DE8-6494-F6AE-040AB5431486}"/>
              </a:ext>
            </a:extLst>
          </p:cNvPr>
          <p:cNvSpPr txBox="1"/>
          <p:nvPr/>
        </p:nvSpPr>
        <p:spPr>
          <a:xfrm>
            <a:off x="1767208" y="7506484"/>
            <a:ext cx="12543151" cy="1979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85750">
              <a:lnSpc>
                <a:spcPct val="200000"/>
              </a:lnSpc>
              <a:spcBef>
                <a:spcPts val="500"/>
              </a:spcBef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금지 라이브러리 지정</a:t>
            </a:r>
            <a:r>
              <a:rPr lang="en-US" altLang="ko-KR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 (sys, </a:t>
            </a:r>
            <a:r>
              <a:rPr lang="en-US" altLang="ko-KR" sz="3200" dirty="0" err="1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itertools</a:t>
            </a:r>
            <a:r>
              <a:rPr lang="en-US" altLang="ko-KR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, </a:t>
            </a:r>
            <a:r>
              <a:rPr lang="en-US" altLang="ko-KR" sz="3200" dirty="0" err="1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scipy</a:t>
            </a:r>
            <a:r>
              <a:rPr lang="en-US" altLang="ko-KR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)</a:t>
            </a:r>
          </a:p>
          <a:p>
            <a:pPr marL="628650" indent="-285750">
              <a:lnSpc>
                <a:spcPct val="200000"/>
              </a:lnSpc>
              <a:spcBef>
                <a:spcPts val="500"/>
              </a:spcBef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타임 아웃 에러 </a:t>
            </a:r>
            <a:r>
              <a:rPr lang="en-US" altLang="ko-KR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(10</a:t>
            </a:r>
            <a:r>
              <a:rPr lang="ko-KR" altLang="en-US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초 </a:t>
            </a:r>
            <a:r>
              <a:rPr lang="en-US" altLang="ko-KR" sz="3200" dirty="0">
                <a:solidFill>
                  <a:srgbClr val="FFFFF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/>
                <a:sym typeface="Arial"/>
              </a:rPr>
              <a:t>constraint)</a:t>
            </a:r>
            <a:endParaRPr lang="ko-KR" altLang="en-US" sz="3200" dirty="0">
              <a:solidFill>
                <a:srgbClr val="FFFFF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9AFBEB2-3BBF-8994-7FA1-8B22BCF38ED8}"/>
              </a:ext>
            </a:extLst>
          </p:cNvPr>
          <p:cNvGrpSpPr/>
          <p:nvPr/>
        </p:nvGrpSpPr>
        <p:grpSpPr>
          <a:xfrm>
            <a:off x="1365594" y="545958"/>
            <a:ext cx="109524" cy="411705"/>
            <a:chOff x="9884286" y="3192677"/>
            <a:chExt cx="109524" cy="41170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4A9928C4-DAC7-3E34-7655-C7EC72A9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A2AF58-4EE7-7268-4B59-13E06A8BC342}"/>
              </a:ext>
            </a:extLst>
          </p:cNvPr>
          <p:cNvSpPr txBox="1"/>
          <p:nvPr/>
        </p:nvSpPr>
        <p:spPr>
          <a:xfrm flipH="1">
            <a:off x="1767894" y="41802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UX</a:t>
            </a:r>
            <a:endParaRPr lang="ko-KR" altLang="en-US" sz="40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Object 34">
            <a:extLst>
              <a:ext uri="{FF2B5EF4-FFF2-40B4-BE49-F238E27FC236}">
                <a16:creationId xmlns:a16="http://schemas.microsoft.com/office/drawing/2014/main" id="{6A951498-813D-5407-AD2F-87BE709065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60149"/>
            <a:ext cx="750290" cy="60142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3EFE42D-2AD4-C7D2-7954-229B825C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3" y="2004790"/>
            <a:ext cx="8576004" cy="6277420"/>
          </a:xfrm>
          <a:prstGeom prst="rect">
            <a:avLst/>
          </a:prstGeom>
        </p:spPr>
      </p:pic>
      <p:pic>
        <p:nvPicPr>
          <p:cNvPr id="14" name="그림 13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320D8C03-5ADF-8E87-37AF-03F1C5A5F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23" y="2010233"/>
            <a:ext cx="8576004" cy="6277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31AD35-9D96-E01B-2A68-D986847377FF}"/>
              </a:ext>
            </a:extLst>
          </p:cNvPr>
          <p:cNvSpPr txBox="1"/>
          <p:nvPr/>
        </p:nvSpPr>
        <p:spPr>
          <a:xfrm>
            <a:off x="2937384" y="867136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/>
              <a:t>HackerRank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BA92E-FDF7-36CA-ED13-DCEAD990A707}"/>
              </a:ext>
            </a:extLst>
          </p:cNvPr>
          <p:cNvSpPr txBox="1"/>
          <p:nvPr/>
        </p:nvSpPr>
        <p:spPr>
          <a:xfrm>
            <a:off x="12531218" y="867136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Programmers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73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9AFBEB2-3BBF-8994-7FA1-8B22BCF38ED8}"/>
              </a:ext>
            </a:extLst>
          </p:cNvPr>
          <p:cNvGrpSpPr/>
          <p:nvPr/>
        </p:nvGrpSpPr>
        <p:grpSpPr>
          <a:xfrm>
            <a:off x="1365594" y="545958"/>
            <a:ext cx="109524" cy="411705"/>
            <a:chOff x="9884286" y="3192677"/>
            <a:chExt cx="109524" cy="41170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4A9928C4-DAC7-3E34-7655-C7EC72A9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A2AF58-4EE7-7268-4B59-13E06A8BC342}"/>
              </a:ext>
            </a:extLst>
          </p:cNvPr>
          <p:cNvSpPr txBox="1"/>
          <p:nvPr/>
        </p:nvSpPr>
        <p:spPr>
          <a:xfrm flipH="1">
            <a:off x="1767894" y="41802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UX</a:t>
            </a:r>
            <a:endParaRPr lang="ko-KR" altLang="en-US" sz="40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Object 34">
            <a:extLst>
              <a:ext uri="{FF2B5EF4-FFF2-40B4-BE49-F238E27FC236}">
                <a16:creationId xmlns:a16="http://schemas.microsoft.com/office/drawing/2014/main" id="{6A951498-813D-5407-AD2F-87BE709065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60149"/>
            <a:ext cx="750290" cy="60142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3EFE42D-2AD4-C7D2-7954-229B825C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04790"/>
            <a:ext cx="8576004" cy="6277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31AD35-9D96-E01B-2A68-D986847377FF}"/>
              </a:ext>
            </a:extLst>
          </p:cNvPr>
          <p:cNvSpPr txBox="1"/>
          <p:nvPr/>
        </p:nvSpPr>
        <p:spPr>
          <a:xfrm>
            <a:off x="2937384" y="867136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한글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BA92E-FDF7-36CA-ED13-DCEAD990A707}"/>
              </a:ext>
            </a:extLst>
          </p:cNvPr>
          <p:cNvSpPr txBox="1"/>
          <p:nvPr/>
        </p:nvSpPr>
        <p:spPr>
          <a:xfrm>
            <a:off x="11963400" y="866389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영어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E66310-C51A-CFAD-6CDE-6297E5A91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363" y="2004790"/>
            <a:ext cx="8824189" cy="62774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8C73D7-BC5C-68F2-55D3-136F4A69C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0800" y="2080990"/>
            <a:ext cx="372647" cy="13099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15B9B-D09A-AB5C-6AAB-FCBD29F22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0" y="2019300"/>
            <a:ext cx="1270520" cy="2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9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7460"/>
            <a:ext cx="18285714" cy="507937"/>
            <a:chOff x="0" y="-317460"/>
            <a:chExt cx="18285714" cy="507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460"/>
              <a:ext cx="18285714" cy="50793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9AFBEB2-3BBF-8994-7FA1-8B22BCF38ED8}"/>
              </a:ext>
            </a:extLst>
          </p:cNvPr>
          <p:cNvGrpSpPr/>
          <p:nvPr/>
        </p:nvGrpSpPr>
        <p:grpSpPr>
          <a:xfrm>
            <a:off x="1365594" y="545958"/>
            <a:ext cx="109524" cy="411705"/>
            <a:chOff x="9884286" y="3192677"/>
            <a:chExt cx="109524" cy="41170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4A9928C4-DAC7-3E34-7655-C7EC72A9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286" y="3192677"/>
              <a:ext cx="109524" cy="41170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A2AF58-4EE7-7268-4B59-13E06A8BC342}"/>
              </a:ext>
            </a:extLst>
          </p:cNvPr>
          <p:cNvSpPr txBox="1"/>
          <p:nvPr/>
        </p:nvSpPr>
        <p:spPr>
          <a:xfrm flipH="1">
            <a:off x="1767894" y="418027"/>
            <a:ext cx="257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1334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UX</a:t>
            </a:r>
            <a:endParaRPr lang="ko-KR" altLang="en-US" sz="4000" dirty="0">
              <a:solidFill>
                <a:srgbClr val="21334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Object 34">
            <a:extLst>
              <a:ext uri="{FF2B5EF4-FFF2-40B4-BE49-F238E27FC236}">
                <a16:creationId xmlns:a16="http://schemas.microsoft.com/office/drawing/2014/main" id="{6A951498-813D-5407-AD2F-87BE709065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14" y="460149"/>
            <a:ext cx="750290" cy="60142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3EFE42D-2AD4-C7D2-7954-229B825C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3" y="2004790"/>
            <a:ext cx="8576004" cy="6277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31AD35-9D96-E01B-2A68-D986847377FF}"/>
              </a:ext>
            </a:extLst>
          </p:cNvPr>
          <p:cNvSpPr txBox="1"/>
          <p:nvPr/>
        </p:nvSpPr>
        <p:spPr>
          <a:xfrm>
            <a:off x="2937384" y="867136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풀이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BA92E-FDF7-36CA-ED13-DCEAD990A707}"/>
              </a:ext>
            </a:extLst>
          </p:cNvPr>
          <p:cNvSpPr txBox="1"/>
          <p:nvPr/>
        </p:nvSpPr>
        <p:spPr>
          <a:xfrm>
            <a:off x="11963400" y="866389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채점 페이지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CC7B4BC-DF09-715F-78AB-61B3A4ED4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77" y="2004790"/>
            <a:ext cx="8576004" cy="6277420"/>
          </a:xfrm>
          <a:prstGeom prst="rect">
            <a:avLst/>
          </a:prstGeom>
        </p:spPr>
      </p:pic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253332C8-CB74-B5A0-FFEB-F4C86527D304}"/>
              </a:ext>
            </a:extLst>
          </p:cNvPr>
          <p:cNvSpPr/>
          <p:nvPr/>
        </p:nvSpPr>
        <p:spPr>
          <a:xfrm>
            <a:off x="8751114" y="5143500"/>
            <a:ext cx="566725" cy="3047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7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220</Words>
  <Application>Microsoft Office PowerPoint</Application>
  <PresentationFormat>사용자 지정</PresentationFormat>
  <Paragraphs>54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08서울남산체 B</vt:lpstr>
      <vt:lpstr>Arial</vt:lpstr>
      <vt:lpstr>맑은 고딕</vt:lpstr>
      <vt:lpstr>Calibri</vt:lpstr>
      <vt:lpstr>08서울남산체 EB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시열 최</cp:lastModifiedBy>
  <cp:revision>16</cp:revision>
  <dcterms:created xsi:type="dcterms:W3CDTF">2022-12-01T10:22:50Z</dcterms:created>
  <dcterms:modified xsi:type="dcterms:W3CDTF">2022-12-02T07:27:34Z</dcterms:modified>
</cp:coreProperties>
</file>